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236"/>
    <a:srgbClr val="C2772C"/>
    <a:srgbClr val="848484"/>
    <a:srgbClr val="E58A3F"/>
    <a:srgbClr val="FF6600"/>
    <a:srgbClr val="339966"/>
    <a:srgbClr val="8FE428"/>
    <a:srgbClr val="56B6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D80129-82F4-4D0B-BFD8-B71166A82810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Wildbreien met een wiskundig plan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D29F59-EF27-4073-B15A-82DB64B9D2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CBF475-FAED-41CE-8F32-2A6C7E82390B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Wildbreien met een wiskundig plan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3CA3B8-D273-4FB6-91D8-D19A352BA7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7411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0179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3251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6323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82947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84995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87043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9459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1507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5603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7651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47107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5299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48131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cs typeface="Arial" charset="0"/>
              </a:rPr>
              <a:t>Wildbreien met een wiskundig plan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CCE2B9-43E9-4210-82C2-15F9B7F53486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10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AFAECA-9238-4570-9091-F69240E5C9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0DC5-72B8-4874-87B6-B3C8FC7D6DBB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FED8-D246-4C56-A6AF-13DE171CF8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D302-4DCB-4E0A-AC8F-14FA56B19148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59D-D156-403A-A90A-FEC140D8E3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0D11-3FB1-44E9-9713-F1383D783CEF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8126-864D-4DAB-AF89-652F883F1C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C1DE-30A0-487A-A79E-DEFBD1F2FFC3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ABA9B1-9BC4-40E2-BD9A-99EC2B471F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8E3A3A-25C1-48E9-B5DB-CC268DAAEDD7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A0C283-BD50-4B2A-9591-43904FB135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0BAFD7-2996-4B3E-BB48-1FEB57DAB748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8" name="Tijdelijke aanduiding voor dianumm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D7749F-36C9-48C7-BBA2-B3EA6AA9C3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5E5A-69EE-4E13-AA4A-F0516D4B8B7D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3070-FF05-44A8-A848-DD425BEBB5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7242-1386-4AF2-8ABB-AD3687B6868F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3CB9DB-02DF-4492-BCB3-E199D50EEC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623A-ABCA-4A0B-8860-4743BBB65171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51ED-5040-4B5F-880A-8C3101DC1C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2C5215-49FD-4B5B-A079-5FA5FFCBC2A2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011E017-A97E-4BFB-A4BC-070DB192BA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A9717-E38F-48DB-8821-B343D119707E}" type="datetimeFigureOut">
              <a:rPr lang="nl-NL"/>
              <a:pPr>
                <a:defRPr/>
              </a:pPr>
              <a:t>27-1-2013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1D37D-F814-4B80-854C-A19D3FD967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2" r:id="rId2"/>
    <p:sldLayoutId id="2147483757" r:id="rId3"/>
    <p:sldLayoutId id="2147483758" r:id="rId4"/>
    <p:sldLayoutId id="2147483759" r:id="rId5"/>
    <p:sldLayoutId id="2147483753" r:id="rId6"/>
    <p:sldLayoutId id="2147483760" r:id="rId7"/>
    <p:sldLayoutId id="2147483754" r:id="rId8"/>
    <p:sldLayoutId id="2147483761" r:id="rId9"/>
    <p:sldLayoutId id="2147483755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157788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ep 12"/>
          <p:cNvGrpSpPr>
            <a:grpSpLocks/>
          </p:cNvGrpSpPr>
          <p:nvPr/>
        </p:nvGrpSpPr>
        <p:grpSpPr bwMode="auto">
          <a:xfrm>
            <a:off x="-123825" y="836613"/>
            <a:ext cx="9407525" cy="1044575"/>
            <a:chOff x="-123986" y="836711"/>
            <a:chExt cx="9407471" cy="1044001"/>
          </a:xfrm>
        </p:grpSpPr>
        <p:sp>
          <p:nvSpPr>
            <p:cNvPr id="9" name="Tekstvak 8"/>
            <p:cNvSpPr txBox="1"/>
            <p:nvPr/>
          </p:nvSpPr>
          <p:spPr>
            <a:xfrm>
              <a:off x="1187624" y="836712"/>
              <a:ext cx="6768000" cy="104400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Wildbreien met een wiskundig plan</a:t>
              </a:r>
              <a:endParaRPr lang="nl-NL" sz="3200" b="1" dirty="0">
                <a:latin typeface="+mn-lt"/>
                <a:cs typeface="+mn-cs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7956343" y="836711"/>
              <a:ext cx="1327142" cy="103924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-123986" y="836711"/>
              <a:ext cx="1311267" cy="103924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5364" name="Tekstvak 11"/>
          <p:cNvSpPr txBox="1">
            <a:spLocks noChangeArrowheads="1"/>
          </p:cNvSpPr>
          <p:nvPr/>
        </p:nvSpPr>
        <p:spPr bwMode="auto">
          <a:xfrm>
            <a:off x="2627313" y="2492375"/>
            <a:ext cx="3744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Tw Cen MT" pitchFamily="34" charset="0"/>
              </a:rPr>
              <a:t>Nederlandse Wiskunde Dagen 2013</a:t>
            </a:r>
          </a:p>
          <a:p>
            <a:pPr algn="ctr"/>
            <a:endParaRPr lang="nl-NL">
              <a:latin typeface="Tw Cen MT" pitchFamily="34" charset="0"/>
            </a:endParaRPr>
          </a:p>
          <a:p>
            <a:pPr algn="ctr"/>
            <a:r>
              <a:rPr lang="nl-NL">
                <a:latin typeface="Tw Cen MT" pitchFamily="34" charset="0"/>
              </a:rPr>
              <a:t>Gerd Hautekiet</a:t>
            </a:r>
          </a:p>
          <a:p>
            <a:pPr algn="ctr"/>
            <a:r>
              <a:rPr lang="nl-NL">
                <a:latin typeface="Tw Cen MT" pitchFamily="34" charset="0"/>
              </a:rPr>
              <a:t>Luc Van den Broeck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827088" y="404813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 groot is de middelpuntshoek die de </a:t>
            </a:r>
            <a:r>
              <a:rPr lang="nl-NL" sz="2400" i="1">
                <a:latin typeface="Tw Cen MT" pitchFamily="34" charset="0"/>
              </a:rPr>
              <a:t>n</a:t>
            </a:r>
            <a:r>
              <a:rPr lang="nl-NL" sz="2400">
                <a:latin typeface="Tw Cen MT" pitchFamily="34" charset="0"/>
              </a:rPr>
              <a:t> toeren ondersteunt?</a:t>
            </a:r>
          </a:p>
        </p:txBody>
      </p:sp>
      <p:pic>
        <p:nvPicPr>
          <p:cNvPr id="43015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827088" y="1773238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 groot is de middelpuntshoek die 1 toer ondersteunt?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278313" y="836613"/>
          <a:ext cx="369887" cy="833437"/>
        </p:xfrm>
        <a:graphic>
          <a:graphicData uri="http://schemas.openxmlformats.org/presentationml/2006/ole">
            <p:oleObj spid="_x0000_s43010" name="Equation" r:id="rId5" imgW="152280" imgH="342720" progId="Equation.DSMT4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292475" y="2406650"/>
          <a:ext cx="2373313" cy="1325563"/>
        </p:xfrm>
        <a:graphic>
          <a:graphicData uri="http://schemas.openxmlformats.org/presentationml/2006/ole">
            <p:oleObj spid="_x0000_s43011" name="Equation" r:id="rId6" imgW="977760" imgH="545760" progId="Equation.DSMT4">
              <p:embed/>
            </p:oleObj>
          </a:graphicData>
        </a:graphic>
      </p:graphicFrame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755650" y="3573463"/>
            <a:ext cx="813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 groot is de middelpuntshoek tot aan de onderkant van rij </a:t>
            </a:r>
            <a:r>
              <a:rPr lang="nl-NL" sz="2400" i="1">
                <a:latin typeface="Tw Cen MT" pitchFamily="34" charset="0"/>
              </a:rPr>
              <a:t>i</a:t>
            </a:r>
            <a:r>
              <a:rPr lang="nl-NL" sz="2400">
                <a:latin typeface="Tw Cen MT" pitchFamily="34" charset="0"/>
              </a:rPr>
              <a:t>?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282950" y="4149725"/>
          <a:ext cx="2370138" cy="1327150"/>
        </p:xfrm>
        <a:graphic>
          <a:graphicData uri="http://schemas.openxmlformats.org/presentationml/2006/ole">
            <p:oleObj spid="_x0000_s43012" name="Equation" r:id="rId7" imgW="977760" imgH="5457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kstvak 4"/>
          <p:cNvSpPr txBox="1">
            <a:spLocks noChangeArrowheads="1"/>
          </p:cNvSpPr>
          <p:nvPr/>
        </p:nvSpPr>
        <p:spPr bwMode="auto">
          <a:xfrm>
            <a:off x="900113" y="404813"/>
            <a:ext cx="712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Voeg aan het overzicht een rechthoekige driehoek toe en bereken zo hoeveel steken er op rij </a:t>
            </a:r>
            <a:r>
              <a:rPr lang="nl-NL" sz="2400" i="1">
                <a:latin typeface="Tw Cen MT" pitchFamily="34" charset="0"/>
              </a:rPr>
              <a:t>i</a:t>
            </a:r>
            <a:r>
              <a:rPr lang="nl-NL" sz="2400">
                <a:latin typeface="Tw Cen MT" pitchFamily="34" charset="0"/>
              </a:rPr>
              <a:t> staan.</a:t>
            </a:r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7467600" cy="41671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9156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ige driehoek 7"/>
          <p:cNvSpPr/>
          <p:nvPr/>
        </p:nvSpPr>
        <p:spPr>
          <a:xfrm flipH="1">
            <a:off x="4067175" y="2420938"/>
            <a:ext cx="1657350" cy="2376487"/>
          </a:xfrm>
          <a:prstGeom prst="rtTriangle">
            <a:avLst/>
          </a:prstGeom>
          <a:solidFill>
            <a:srgbClr val="C2772C">
              <a:alpha val="43137"/>
            </a:srgb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827088" y="404813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 groot is de straal van rij </a:t>
            </a:r>
            <a:r>
              <a:rPr lang="nl-NL" sz="2400" i="1">
                <a:latin typeface="Tw Cen MT" pitchFamily="34" charset="0"/>
              </a:rPr>
              <a:t>i</a:t>
            </a:r>
            <a:r>
              <a:rPr lang="nl-NL" sz="2400">
                <a:latin typeface="Tw Cen MT" pitchFamily="34" charset="0"/>
              </a:rPr>
              <a:t>?</a:t>
            </a:r>
          </a:p>
        </p:txBody>
      </p:sp>
      <p:pic>
        <p:nvPicPr>
          <p:cNvPr id="44040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84213" y="2781300"/>
            <a:ext cx="777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En de omtrek?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400300" y="981075"/>
          <a:ext cx="3760788" cy="1820863"/>
        </p:xfrm>
        <a:graphic>
          <a:graphicData uri="http://schemas.openxmlformats.org/presentationml/2006/ole">
            <p:oleObj spid="_x0000_s44034" name="Equation" r:id="rId5" imgW="1549080" imgH="749160" progId="Equation.DSMT4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893888" y="3429000"/>
          <a:ext cx="4776787" cy="1820863"/>
        </p:xfrm>
        <a:graphic>
          <a:graphicData uri="http://schemas.openxmlformats.org/presentationml/2006/ole">
            <p:oleObj spid="_x0000_s44037" name="Equation" r:id="rId6" imgW="1968480" imgH="7491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827088" y="404813"/>
            <a:ext cx="741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Hoeveel steken zou je op deze </a:t>
            </a:r>
            <a:r>
              <a:rPr lang="nl-NL" sz="2400" i="1">
                <a:latin typeface="Tw Cen MT" pitchFamily="34" charset="0"/>
              </a:rPr>
              <a:t>i</a:t>
            </a:r>
            <a:r>
              <a:rPr lang="nl-NL" sz="2400">
                <a:latin typeface="Tw Cen MT" pitchFamily="34" charset="0"/>
              </a:rPr>
              <a:t>-de rij willen breien?</a:t>
            </a:r>
          </a:p>
        </p:txBody>
      </p:sp>
      <p:pic>
        <p:nvPicPr>
          <p:cNvPr id="45062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84213" y="2781300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Vorm deze formule om tot een functie f(</a:t>
            </a:r>
            <a:r>
              <a:rPr lang="nl-NL" sz="2400" i="1">
                <a:latin typeface="Tw Cen MT" pitchFamily="34" charset="0"/>
              </a:rPr>
              <a:t>i</a:t>
            </a:r>
            <a:r>
              <a:rPr lang="nl-NL" sz="2400">
                <a:latin typeface="Tw Cen MT" pitchFamily="34" charset="0"/>
              </a:rPr>
              <a:t>) die enkel gehele waarden aanneemt.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647950" y="981075"/>
          <a:ext cx="3267075" cy="1820863"/>
        </p:xfrm>
        <a:graphic>
          <a:graphicData uri="http://schemas.openxmlformats.org/presentationml/2006/ole">
            <p:oleObj spid="_x0000_s45058" name="Equation" r:id="rId5" imgW="1346040" imgH="749160" progId="Equation.DSMT4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449513" y="3644900"/>
          <a:ext cx="4037012" cy="1820863"/>
        </p:xfrm>
        <a:graphic>
          <a:graphicData uri="http://schemas.openxmlformats.org/presentationml/2006/ole">
            <p:oleObj spid="_x0000_s45059" name="Equation" r:id="rId6" imgW="1663560" imgH="7491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827088" y="404813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Programmeer op je eigen zakrekenmachine hoeveel steken er op elke toer van de jas van je bal staan.</a:t>
            </a:r>
          </a:p>
        </p:txBody>
      </p:sp>
      <p:pic>
        <p:nvPicPr>
          <p:cNvPr id="57347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ep 21"/>
          <p:cNvGrpSpPr>
            <a:grpSpLocks/>
          </p:cNvGrpSpPr>
          <p:nvPr/>
        </p:nvGrpSpPr>
        <p:grpSpPr bwMode="auto">
          <a:xfrm>
            <a:off x="971550" y="1557338"/>
            <a:ext cx="7704138" cy="1800225"/>
            <a:chOff x="971600" y="1556792"/>
            <a:chExt cx="7704856" cy="1800000"/>
          </a:xfrm>
        </p:grpSpPr>
        <p:cxnSp>
          <p:nvCxnSpPr>
            <p:cNvPr id="14" name="Rechte verbindingslijn met pijl 13"/>
            <p:cNvCxnSpPr/>
            <p:nvPr/>
          </p:nvCxnSpPr>
          <p:spPr>
            <a:xfrm flipH="1">
              <a:off x="3851593" y="1844093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 flipH="1">
              <a:off x="3851593" y="2348855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 flipH="1">
              <a:off x="3851593" y="2853617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6" name="Tekstvak 17"/>
            <p:cNvSpPr txBox="1">
              <a:spLocks noChangeArrowheads="1"/>
            </p:cNvSpPr>
            <p:nvPr/>
          </p:nvSpPr>
          <p:spPr bwMode="auto">
            <a:xfrm>
              <a:off x="5580112" y="1628800"/>
              <a:ext cx="266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straal van de bol</a:t>
              </a:r>
            </a:p>
          </p:txBody>
        </p:sp>
        <p:sp>
          <p:nvSpPr>
            <p:cNvPr id="57357" name="Tekstvak 18"/>
            <p:cNvSpPr txBox="1">
              <a:spLocks noChangeArrowheads="1"/>
            </p:cNvSpPr>
            <p:nvPr/>
          </p:nvSpPr>
          <p:spPr bwMode="auto">
            <a:xfrm>
              <a:off x="5580112" y="2132856"/>
              <a:ext cx="30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aantal steken op proeflapje</a:t>
              </a:r>
            </a:p>
          </p:txBody>
        </p:sp>
        <p:sp>
          <p:nvSpPr>
            <p:cNvPr id="57358" name="Tekstvak 19"/>
            <p:cNvSpPr txBox="1">
              <a:spLocks noChangeArrowheads="1"/>
            </p:cNvSpPr>
            <p:nvPr/>
          </p:nvSpPr>
          <p:spPr bwMode="auto">
            <a:xfrm>
              <a:off x="5580112" y="2708920"/>
              <a:ext cx="30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aantal rijen op proeflapje</a:t>
              </a:r>
            </a:p>
          </p:txBody>
        </p:sp>
        <p:pic>
          <p:nvPicPr>
            <p:cNvPr id="5735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1556792"/>
              <a:ext cx="2659701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ep 22"/>
          <p:cNvGrpSpPr>
            <a:grpSpLocks/>
          </p:cNvGrpSpPr>
          <p:nvPr/>
        </p:nvGrpSpPr>
        <p:grpSpPr bwMode="auto">
          <a:xfrm>
            <a:off x="971550" y="3500438"/>
            <a:ext cx="6192838" cy="1800225"/>
            <a:chOff x="971600" y="3501008"/>
            <a:chExt cx="6192688" cy="1800000"/>
          </a:xfrm>
        </p:grpSpPr>
        <p:cxnSp>
          <p:nvCxnSpPr>
            <p:cNvPr id="17" name="Rechte verbindingslijn met pijl 16"/>
            <p:cNvCxnSpPr/>
            <p:nvPr/>
          </p:nvCxnSpPr>
          <p:spPr>
            <a:xfrm flipH="1">
              <a:off x="3851255" y="4869262"/>
              <a:ext cx="14414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1" name="Tekstvak 20"/>
            <p:cNvSpPr txBox="1">
              <a:spLocks noChangeArrowheads="1"/>
            </p:cNvSpPr>
            <p:nvPr/>
          </p:nvSpPr>
          <p:spPr bwMode="auto">
            <a:xfrm>
              <a:off x="5508104" y="4653136"/>
              <a:ext cx="16561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aantal toeren</a:t>
              </a:r>
            </a:p>
          </p:txBody>
        </p:sp>
        <p:pic>
          <p:nvPicPr>
            <p:cNvPr id="5735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3501008"/>
              <a:ext cx="2659701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ep 17"/>
          <p:cNvGrpSpPr>
            <a:grpSpLocks/>
          </p:cNvGrpSpPr>
          <p:nvPr/>
        </p:nvGrpSpPr>
        <p:grpSpPr bwMode="auto">
          <a:xfrm>
            <a:off x="971550" y="1484313"/>
            <a:ext cx="7704138" cy="1944687"/>
            <a:chOff x="971600" y="1484784"/>
            <a:chExt cx="7704856" cy="1944016"/>
          </a:xfrm>
        </p:grpSpPr>
        <p:cxnSp>
          <p:nvCxnSpPr>
            <p:cNvPr id="14" name="Rechte verbindingslijn met pijl 13"/>
            <p:cNvCxnSpPr/>
            <p:nvPr/>
          </p:nvCxnSpPr>
          <p:spPr>
            <a:xfrm flipH="1">
              <a:off x="3851593" y="1773609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 flipH="1">
              <a:off x="3851593" y="2205260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 flipH="1">
              <a:off x="3851593" y="2636911"/>
              <a:ext cx="14399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34" name="Tekstvak 19"/>
            <p:cNvSpPr txBox="1">
              <a:spLocks noChangeArrowheads="1"/>
            </p:cNvSpPr>
            <p:nvPr/>
          </p:nvSpPr>
          <p:spPr bwMode="auto">
            <a:xfrm>
              <a:off x="5580112" y="2420888"/>
              <a:ext cx="30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naar boven afronden</a:t>
              </a:r>
            </a:p>
          </p:txBody>
        </p:sp>
        <p:pic>
          <p:nvPicPr>
            <p:cNvPr id="819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1628800"/>
              <a:ext cx="2659701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1922" name="Object 5"/>
            <p:cNvGraphicFramePr>
              <a:graphicFrameLocks noChangeAspect="1"/>
            </p:cNvGraphicFramePr>
            <p:nvPr/>
          </p:nvGraphicFramePr>
          <p:xfrm>
            <a:off x="6804248" y="1484784"/>
            <a:ext cx="969928" cy="760214"/>
          </p:xfrm>
          <a:graphic>
            <a:graphicData uri="http://schemas.openxmlformats.org/presentationml/2006/ole">
              <p:oleObj spid="_x0000_s81922" name="Equation" r:id="rId6" imgW="469800" imgH="368280" progId="Equation.DSMT4">
                <p:embed/>
              </p:oleObj>
            </a:graphicData>
          </a:graphic>
        </p:graphicFrame>
        <p:graphicFrame>
          <p:nvGraphicFramePr>
            <p:cNvPr id="81923" name="Object 6"/>
            <p:cNvGraphicFramePr>
              <a:graphicFrameLocks noChangeAspect="1"/>
            </p:cNvGraphicFramePr>
            <p:nvPr/>
          </p:nvGraphicFramePr>
          <p:xfrm>
            <a:off x="5868144" y="1844824"/>
            <a:ext cx="628650" cy="735012"/>
          </p:xfrm>
          <a:graphic>
            <a:graphicData uri="http://schemas.openxmlformats.org/presentationml/2006/ole">
              <p:oleObj spid="_x0000_s81923" name="Equation" r:id="rId7" imgW="304560" imgH="355320" progId="Equation.DSMT4">
                <p:embed/>
              </p:oleObj>
            </a:graphicData>
          </a:graphic>
        </p:graphicFrame>
      </p:grpSp>
      <p:grpSp>
        <p:nvGrpSpPr>
          <p:cNvPr id="19" name="Groep 18"/>
          <p:cNvGrpSpPr>
            <a:grpSpLocks/>
          </p:cNvGrpSpPr>
          <p:nvPr/>
        </p:nvGrpSpPr>
        <p:grpSpPr bwMode="auto">
          <a:xfrm>
            <a:off x="971550" y="3573463"/>
            <a:ext cx="7272338" cy="1803400"/>
            <a:chOff x="971600" y="3573015"/>
            <a:chExt cx="7272808" cy="1803109"/>
          </a:xfrm>
        </p:grpSpPr>
        <p:cxnSp>
          <p:nvCxnSpPr>
            <p:cNvPr id="17" name="Rechte verbindingslijn met pijl 16"/>
            <p:cNvCxnSpPr/>
            <p:nvPr/>
          </p:nvCxnSpPr>
          <p:spPr>
            <a:xfrm flipH="1">
              <a:off x="3924541" y="4436476"/>
              <a:ext cx="14399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29" name="Tekstvak 20"/>
            <p:cNvSpPr txBox="1">
              <a:spLocks noChangeArrowheads="1"/>
            </p:cNvSpPr>
            <p:nvPr/>
          </p:nvSpPr>
          <p:spPr bwMode="auto">
            <a:xfrm>
              <a:off x="5508104" y="4221088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>
                  <a:latin typeface="Tw Cen MT" pitchFamily="34" charset="0"/>
                </a:rPr>
                <a:t>aantal steken op elke toer </a:t>
              </a:r>
            </a:p>
          </p:txBody>
        </p:sp>
        <p:pic>
          <p:nvPicPr>
            <p:cNvPr id="8193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1600" y="3573015"/>
              <a:ext cx="2664296" cy="180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b="35149"/>
          <a:stretch>
            <a:fillRect/>
          </a:stretch>
        </p:blipFill>
        <p:spPr bwMode="auto">
          <a:xfrm>
            <a:off x="250825" y="1125538"/>
            <a:ext cx="8423275" cy="4391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1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182563" y="449263"/>
            <a:ext cx="882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Tw Cen MT" pitchFamily="34" charset="0"/>
              </a:rPr>
              <a:t>Voor een meer gedetailleerde beschrijving van het breiwerk gebruik je beter een rekenblad.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6250"/>
            <a:ext cx="7464425" cy="51133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19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ep 5"/>
          <p:cNvGrpSpPr>
            <a:grpSpLocks/>
          </p:cNvGrpSpPr>
          <p:nvPr/>
        </p:nvGrpSpPr>
        <p:grpSpPr bwMode="auto">
          <a:xfrm>
            <a:off x="14288" y="635000"/>
            <a:ext cx="9097962" cy="792163"/>
            <a:chOff x="14808" y="635429"/>
            <a:chExt cx="9098196" cy="792000"/>
          </a:xfrm>
        </p:grpSpPr>
        <p:sp>
          <p:nvSpPr>
            <p:cNvPr id="16389" name="Tekstvak 2"/>
            <p:cNvSpPr txBox="1">
              <a:spLocks noChangeArrowheads="1"/>
            </p:cNvSpPr>
            <p:nvPr/>
          </p:nvSpPr>
          <p:spPr bwMode="auto">
            <a:xfrm>
              <a:off x="2279663" y="635429"/>
              <a:ext cx="4608512" cy="792000"/>
            </a:xfrm>
            <a:prstGeom prst="rect">
              <a:avLst/>
            </a:prstGeom>
            <a:solidFill>
              <a:srgbClr val="E58A3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1000" b="1">
                <a:latin typeface="Tw Cen MT" pitchFamily="34" charset="0"/>
              </a:endParaRPr>
            </a:p>
            <a:p>
              <a:pPr algn="ctr"/>
              <a:r>
                <a:rPr lang="nl-NL" sz="3200" b="1">
                  <a:latin typeface="Tw Cen MT" pitchFamily="34" charset="0"/>
                </a:rPr>
                <a:t>1. Enkele basisbegrippen</a:t>
              </a:r>
            </a:p>
          </p:txBody>
        </p:sp>
        <p:sp>
          <p:nvSpPr>
            <p:cNvPr id="4" name="Rechthoek 3"/>
            <p:cNvSpPr/>
            <p:nvPr/>
          </p:nvSpPr>
          <p:spPr>
            <a:xfrm>
              <a:off x="6845996" y="635429"/>
              <a:ext cx="2267008" cy="79041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14808" y="635429"/>
              <a:ext cx="2267008" cy="79041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6388" name="Tekstvak 7"/>
          <p:cNvSpPr txBox="1">
            <a:spLocks noChangeArrowheads="1"/>
          </p:cNvSpPr>
          <p:nvPr/>
        </p:nvSpPr>
        <p:spPr bwMode="auto">
          <a:xfrm>
            <a:off x="1692275" y="2420938"/>
            <a:ext cx="66960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>
                <a:latin typeface="Tw Cen MT" pitchFamily="34" charset="0"/>
              </a:rPr>
              <a:t> 	verschil tussen breien en haken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>
                <a:latin typeface="Tw Cen MT" pitchFamily="34" charset="0"/>
              </a:rPr>
              <a:t> 	verschil tussen rechts en averechts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>
                <a:latin typeface="Tw Cen MT" pitchFamily="34" charset="0"/>
              </a:rPr>
              <a:t> 	meerderen en minderen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>
                <a:latin typeface="Tw Cen MT" pitchFamily="34" charset="0"/>
              </a:rPr>
              <a:t> 	opzetten en afkanten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>
                <a:latin typeface="Tw Cen MT" pitchFamily="34" charset="0"/>
              </a:rPr>
              <a:t> 	rondbreien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ep 5"/>
          <p:cNvGrpSpPr>
            <a:grpSpLocks/>
          </p:cNvGrpSpPr>
          <p:nvPr/>
        </p:nvGrpSpPr>
        <p:grpSpPr bwMode="auto">
          <a:xfrm>
            <a:off x="14288" y="635000"/>
            <a:ext cx="9097962" cy="792163"/>
            <a:chOff x="14808" y="635428"/>
            <a:chExt cx="9098196" cy="790416"/>
          </a:xfrm>
        </p:grpSpPr>
        <p:sp>
          <p:nvSpPr>
            <p:cNvPr id="4" name="Rechthoek 3"/>
            <p:cNvSpPr/>
            <p:nvPr/>
          </p:nvSpPr>
          <p:spPr>
            <a:xfrm>
              <a:off x="6845996" y="635428"/>
              <a:ext cx="2267008" cy="7904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14808" y="635428"/>
              <a:ext cx="2267008" cy="7904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439" name="Tekstvak 2"/>
            <p:cNvSpPr txBox="1">
              <a:spLocks noChangeArrowheads="1"/>
            </p:cNvSpPr>
            <p:nvPr/>
          </p:nvSpPr>
          <p:spPr bwMode="auto">
            <a:xfrm>
              <a:off x="1691680" y="635428"/>
              <a:ext cx="5832648" cy="790416"/>
            </a:xfrm>
            <a:prstGeom prst="rect">
              <a:avLst/>
            </a:prstGeom>
            <a:solidFill>
              <a:srgbClr val="E58A3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1000" b="1">
                <a:latin typeface="Tw Cen MT" pitchFamily="34" charset="0"/>
              </a:endParaRPr>
            </a:p>
            <a:p>
              <a:pPr algn="ctr"/>
              <a:r>
                <a:rPr lang="nl-NL" sz="3200" b="1">
                  <a:latin typeface="Tw Cen MT" pitchFamily="34" charset="0"/>
                </a:rPr>
                <a:t>2. Projecten uit de klaspraktijk </a:t>
              </a:r>
            </a:p>
          </p:txBody>
        </p:sp>
      </p:grpSp>
      <p:sp>
        <p:nvSpPr>
          <p:cNvPr id="18436" name="Tekstvak 7"/>
          <p:cNvSpPr txBox="1">
            <a:spLocks noChangeArrowheads="1"/>
          </p:cNvSpPr>
          <p:nvPr/>
        </p:nvSpPr>
        <p:spPr bwMode="auto">
          <a:xfrm>
            <a:off x="1692275" y="1916113"/>
            <a:ext cx="66960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kegel </a:t>
            </a:r>
            <a:r>
              <a:rPr lang="nl-NL" sz="2000" dirty="0">
                <a:latin typeface="Tw Cen MT" pitchFamily="34" charset="0"/>
              </a:rPr>
              <a:t>(kerstboom)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bol </a:t>
            </a:r>
            <a:r>
              <a:rPr lang="nl-NL" sz="2000" dirty="0">
                <a:latin typeface="Tw Cen MT" pitchFamily="34" charset="0"/>
              </a:rPr>
              <a:t>(met en zonder naad, halter, sneeuwman)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torus </a:t>
            </a:r>
            <a:r>
              <a:rPr lang="nl-NL" sz="2000" dirty="0">
                <a:latin typeface="Tw Cen MT" pitchFamily="34" charset="0"/>
              </a:rPr>
              <a:t>(</a:t>
            </a:r>
            <a:r>
              <a:rPr lang="nl-NL" sz="2000" dirty="0" err="1">
                <a:latin typeface="Tw Cen MT" pitchFamily="34" charset="0"/>
              </a:rPr>
              <a:t>Saturnus</a:t>
            </a:r>
            <a:r>
              <a:rPr lang="nl-NL" sz="2000" dirty="0">
                <a:latin typeface="Tw Cen MT" pitchFamily="34" charset="0"/>
              </a:rPr>
              <a:t>, twee ringen in elkaar)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exponentiële functies </a:t>
            </a:r>
            <a:r>
              <a:rPr lang="nl-NL" sz="2000" dirty="0">
                <a:latin typeface="Tw Cen MT" pitchFamily="34" charset="0"/>
              </a:rPr>
              <a:t>(koraalrif, helix)</a:t>
            </a:r>
            <a:endParaRPr lang="nl-NL" sz="3200" dirty="0">
              <a:latin typeface="Tw Cen MT" pitchFamily="34" charset="0"/>
            </a:endParaRP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band van Möbius </a:t>
            </a:r>
            <a:r>
              <a:rPr lang="nl-NL" sz="2000" dirty="0">
                <a:latin typeface="Tw Cen MT" pitchFamily="34" charset="0"/>
              </a:rPr>
              <a:t>(sjaal)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r>
              <a:rPr lang="nl-NL" sz="3200" dirty="0">
                <a:latin typeface="Tw Cen MT" pitchFamily="34" charset="0"/>
              </a:rPr>
              <a:t> 	vrije </a:t>
            </a:r>
            <a:r>
              <a:rPr lang="nl-NL" sz="3200" dirty="0" smtClean="0">
                <a:latin typeface="Tw Cen MT" pitchFamily="34" charset="0"/>
              </a:rPr>
              <a:t>opdracht </a:t>
            </a:r>
            <a:r>
              <a:rPr lang="nl-NL" sz="2000" dirty="0" smtClean="0">
                <a:latin typeface="Tw Cen MT" pitchFamily="34" charset="0"/>
              </a:rPr>
              <a:t>(</a:t>
            </a:r>
            <a:r>
              <a:rPr lang="nl-NL" sz="2000" dirty="0">
                <a:latin typeface="Tw Cen MT" pitchFamily="34" charset="0"/>
              </a:rPr>
              <a:t>luster)</a:t>
            </a:r>
          </a:p>
          <a:p>
            <a:pPr>
              <a:buFont typeface="Arial" charset="0"/>
              <a:buChar char="•"/>
              <a:tabLst>
                <a:tab pos="531813" algn="l"/>
              </a:tabLst>
            </a:pPr>
            <a:endParaRPr lang="nl-NL" sz="32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ep 5"/>
          <p:cNvGrpSpPr>
            <a:grpSpLocks/>
          </p:cNvGrpSpPr>
          <p:nvPr/>
        </p:nvGrpSpPr>
        <p:grpSpPr bwMode="auto">
          <a:xfrm>
            <a:off x="14288" y="635000"/>
            <a:ext cx="9097962" cy="792163"/>
            <a:chOff x="14808" y="635428"/>
            <a:chExt cx="9098196" cy="790416"/>
          </a:xfrm>
        </p:grpSpPr>
        <p:sp>
          <p:nvSpPr>
            <p:cNvPr id="20491" name="Tekstvak 2"/>
            <p:cNvSpPr txBox="1">
              <a:spLocks noChangeArrowheads="1"/>
            </p:cNvSpPr>
            <p:nvPr/>
          </p:nvSpPr>
          <p:spPr bwMode="auto">
            <a:xfrm>
              <a:off x="2279663" y="635428"/>
              <a:ext cx="4608512" cy="790416"/>
            </a:xfrm>
            <a:prstGeom prst="rect">
              <a:avLst/>
            </a:prstGeom>
            <a:solidFill>
              <a:srgbClr val="E58A3F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nl-NL" sz="1000" b="1">
                <a:latin typeface="Tw Cen MT" pitchFamily="34" charset="0"/>
              </a:endParaRPr>
            </a:p>
            <a:p>
              <a:pPr algn="ctr"/>
              <a:r>
                <a:rPr lang="nl-NL" sz="3200" b="1">
                  <a:latin typeface="Tw Cen MT" pitchFamily="34" charset="0"/>
                </a:rPr>
                <a:t>3. Hoe brei je een bol? </a:t>
              </a:r>
            </a:p>
          </p:txBody>
        </p:sp>
        <p:sp>
          <p:nvSpPr>
            <p:cNvPr id="4" name="Rechthoek 3"/>
            <p:cNvSpPr/>
            <p:nvPr/>
          </p:nvSpPr>
          <p:spPr>
            <a:xfrm>
              <a:off x="6845996" y="635428"/>
              <a:ext cx="2267008" cy="7904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5" name="Rechthoek 4"/>
            <p:cNvSpPr/>
            <p:nvPr/>
          </p:nvSpPr>
          <p:spPr>
            <a:xfrm>
              <a:off x="14808" y="635428"/>
              <a:ext cx="2267008" cy="79041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0483" name="Tekstvak 8"/>
          <p:cNvSpPr txBox="1">
            <a:spLocks noChangeArrowheads="1"/>
          </p:cNvSpPr>
          <p:nvPr/>
        </p:nvSpPr>
        <p:spPr bwMode="auto">
          <a:xfrm>
            <a:off x="1403350" y="1700213"/>
            <a:ext cx="612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Tel de stekenverhouding na op een proeflapje.</a:t>
            </a:r>
          </a:p>
        </p:txBody>
      </p:sp>
      <p:grpSp>
        <p:nvGrpSpPr>
          <p:cNvPr id="18" name="Groep 17"/>
          <p:cNvGrpSpPr>
            <a:grpSpLocks/>
          </p:cNvGrpSpPr>
          <p:nvPr/>
        </p:nvGrpSpPr>
        <p:grpSpPr bwMode="auto">
          <a:xfrm>
            <a:off x="4572000" y="2349500"/>
            <a:ext cx="3240088" cy="3240088"/>
            <a:chOff x="3059832" y="2420888"/>
            <a:chExt cx="3240000" cy="3240360"/>
          </a:xfrm>
        </p:grpSpPr>
        <p:grpSp>
          <p:nvGrpSpPr>
            <p:cNvPr id="20487" name="Groep 16"/>
            <p:cNvGrpSpPr>
              <a:grpSpLocks/>
            </p:cNvGrpSpPr>
            <p:nvPr/>
          </p:nvGrpSpPr>
          <p:grpSpPr bwMode="auto">
            <a:xfrm>
              <a:off x="3059832" y="2420888"/>
              <a:ext cx="3240000" cy="3240360"/>
              <a:chOff x="3059832" y="2420888"/>
              <a:chExt cx="3240000" cy="3240360"/>
            </a:xfrm>
          </p:grpSpPr>
          <p:sp>
            <p:nvSpPr>
              <p:cNvPr id="12" name="Rechthoek 11"/>
              <p:cNvSpPr/>
              <p:nvPr/>
            </p:nvSpPr>
            <p:spPr>
              <a:xfrm>
                <a:off x="3059832" y="2420888"/>
                <a:ext cx="3240000" cy="324036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pic>
            <p:nvPicPr>
              <p:cNvPr id="20490" name="Picture 2" descr="http://media.wiley.com/Lux/83/107883.image0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7864" y="2708920"/>
                <a:ext cx="2700000" cy="27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Rechthoek 9"/>
            <p:cNvSpPr/>
            <p:nvPr/>
          </p:nvSpPr>
          <p:spPr>
            <a:xfrm>
              <a:off x="3347162" y="2708250"/>
              <a:ext cx="2700264" cy="2700564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476375" y="3429000"/>
            <a:ext cx="269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10 cm = a steken</a:t>
            </a:r>
          </a:p>
          <a:p>
            <a:r>
              <a:rPr lang="nl-NL" sz="2400">
                <a:latin typeface="Tw Cen MT" pitchFamily="34" charset="0"/>
              </a:rPr>
              <a:t>10 cm = b naalden</a:t>
            </a:r>
          </a:p>
        </p:txBody>
      </p:sp>
      <p:pic>
        <p:nvPicPr>
          <p:cNvPr id="20486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089025"/>
            <a:ext cx="6097588" cy="456882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2531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kstvak 15"/>
          <p:cNvSpPr txBox="1">
            <a:spLocks noChangeArrowheads="1"/>
          </p:cNvSpPr>
          <p:nvPr/>
        </p:nvSpPr>
        <p:spPr bwMode="auto">
          <a:xfrm>
            <a:off x="1187450" y="404813"/>
            <a:ext cx="6697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Meet de omtrek van de bol en bereken de straal </a:t>
            </a:r>
            <a:r>
              <a:rPr lang="nl-NL" sz="2400" i="1">
                <a:latin typeface="Tw Cen MT" pitchFamily="34" charset="0"/>
              </a:rPr>
              <a:t>r</a:t>
            </a:r>
            <a:r>
              <a:rPr lang="nl-NL" sz="2400">
                <a:latin typeface="Tw Cen MT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kstvak 4"/>
          <p:cNvSpPr txBox="1">
            <a:spLocks noChangeArrowheads="1"/>
          </p:cNvSpPr>
          <p:nvPr/>
        </p:nvSpPr>
        <p:spPr bwMode="auto">
          <a:xfrm>
            <a:off x="900113" y="404813"/>
            <a:ext cx="7272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In welke breirichting kan je de jas voor de bol uitvoeren?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r="10294" b="3275"/>
          <a:stretch>
            <a:fillRect/>
          </a:stretch>
        </p:blipFill>
        <p:spPr bwMode="auto">
          <a:xfrm>
            <a:off x="250825" y="1052513"/>
            <a:ext cx="4392613" cy="34559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133600"/>
            <a:ext cx="4714875" cy="35099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1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kstvak 4"/>
          <p:cNvSpPr txBox="1">
            <a:spLocks noChangeArrowheads="1"/>
          </p:cNvSpPr>
          <p:nvPr/>
        </p:nvSpPr>
        <p:spPr bwMode="auto">
          <a:xfrm>
            <a:off x="900113" y="404813"/>
            <a:ext cx="7559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Stel dat je een muts voor het noordelijke halfrond maakt. Hoeveel toeren zal je dan moeten breien? Noem dit getal </a:t>
            </a:r>
            <a:r>
              <a:rPr lang="nl-NL" sz="2400" i="1">
                <a:latin typeface="Tw Cen MT" pitchFamily="34" charset="0"/>
              </a:rPr>
              <a:t>n</a:t>
            </a:r>
            <a:r>
              <a:rPr lang="nl-NL" sz="2400">
                <a:latin typeface="Tw Cen MT" pitchFamily="34" charset="0"/>
              </a:rPr>
              <a:t>.</a:t>
            </a:r>
          </a:p>
        </p:txBody>
      </p:sp>
      <p:grpSp>
        <p:nvGrpSpPr>
          <p:cNvPr id="26627" name="Groep 24"/>
          <p:cNvGrpSpPr>
            <a:grpSpLocks/>
          </p:cNvGrpSpPr>
          <p:nvPr/>
        </p:nvGrpSpPr>
        <p:grpSpPr bwMode="auto">
          <a:xfrm>
            <a:off x="900113" y="1484313"/>
            <a:ext cx="7467600" cy="6408737"/>
            <a:chOff x="899592" y="1484784"/>
            <a:chExt cx="7467897" cy="6408712"/>
          </a:xfrm>
        </p:grpSpPr>
        <p:pic>
          <p:nvPicPr>
            <p:cNvPr id="4097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484784"/>
              <a:ext cx="7467897" cy="416717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4" name="Boog 23"/>
            <p:cNvSpPr/>
            <p:nvPr/>
          </p:nvSpPr>
          <p:spPr>
            <a:xfrm>
              <a:off x="1186940" y="1845145"/>
              <a:ext cx="5832707" cy="6048351"/>
            </a:xfrm>
            <a:prstGeom prst="arc">
              <a:avLst>
                <a:gd name="adj1" fmla="val 16272832"/>
                <a:gd name="adj2" fmla="val 21577578"/>
              </a:avLst>
            </a:prstGeom>
            <a:ln w="76200">
              <a:solidFill>
                <a:srgbClr val="EE9236"/>
              </a:solidFill>
              <a:headEnd type="arrow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26628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827088" y="404813"/>
            <a:ext cx="5113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Hoe groot is een kwart van de omtrek?</a:t>
            </a:r>
          </a:p>
        </p:txBody>
      </p:sp>
      <p:pic>
        <p:nvPicPr>
          <p:cNvPr id="41992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827088" y="1773238"/>
            <a:ext cx="7777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Als voor een hoogte van 10 cm </a:t>
            </a:r>
            <a:r>
              <a:rPr lang="nl-NL" sz="2400" i="1">
                <a:latin typeface="Tw Cen MT" pitchFamily="34" charset="0"/>
              </a:rPr>
              <a:t>b</a:t>
            </a:r>
            <a:r>
              <a:rPr lang="nl-NL" sz="2400">
                <a:latin typeface="Tw Cen MT" pitchFamily="34" charset="0"/>
              </a:rPr>
              <a:t> toeren nodig zijn, hoeveel toeren zijn er dan nodig voor een kwart van de omtrek?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916238" y="836613"/>
          <a:ext cx="647700" cy="833437"/>
        </p:xfrm>
        <a:graphic>
          <a:graphicData uri="http://schemas.openxmlformats.org/presentationml/2006/ole">
            <p:oleObj spid="_x0000_s41986" name="Equation" r:id="rId5" imgW="266400" imgH="34272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924300" y="2636838"/>
          <a:ext cx="1109663" cy="863600"/>
        </p:xfrm>
        <a:graphic>
          <a:graphicData uri="http://schemas.openxmlformats.org/presentationml/2006/ole">
            <p:oleObj spid="_x0000_s41987" name="Equation" r:id="rId6" imgW="457200" imgH="355320" progId="Equation.DSMT4">
              <p:embed/>
            </p:oleObj>
          </a:graphicData>
        </a:graphic>
      </p:graphicFrame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755650" y="3573463"/>
            <a:ext cx="7777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Rond deze formule op een gepaste manier af om een geheel getal te krijgen.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636963" y="4365625"/>
          <a:ext cx="1662112" cy="895350"/>
        </p:xfrm>
        <a:graphic>
          <a:graphicData uri="http://schemas.openxmlformats.org/presentationml/2006/ole">
            <p:oleObj spid="_x0000_s41988" name="Equation" r:id="rId7" imgW="685800" imgH="368280" progId="Equation.DSMT4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251450" y="836613"/>
          <a:ext cx="1019175" cy="833437"/>
        </p:xfrm>
        <a:graphic>
          <a:graphicData uri="http://schemas.openxmlformats.org/presentationml/2006/ole">
            <p:oleObj spid="_x0000_s41989" name="Equation" r:id="rId8" imgW="419040" imgH="342720" progId="Equation.DSMT4">
              <p:embed/>
            </p:oleObj>
          </a:graphicData>
        </a:graphic>
      </p:graphicFrame>
      <p:sp>
        <p:nvSpPr>
          <p:cNvPr id="41995" name="Tekstvak 12"/>
          <p:cNvSpPr txBox="1">
            <a:spLocks noChangeArrowheads="1"/>
          </p:cNvSpPr>
          <p:nvPr/>
        </p:nvSpPr>
        <p:spPr bwMode="auto">
          <a:xfrm>
            <a:off x="4140200" y="1052513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419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kstvak 4"/>
          <p:cNvSpPr txBox="1">
            <a:spLocks noChangeArrowheads="1"/>
          </p:cNvSpPr>
          <p:nvPr/>
        </p:nvSpPr>
        <p:spPr bwMode="auto">
          <a:xfrm>
            <a:off x="900113" y="404813"/>
            <a:ext cx="712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latin typeface="Tw Cen MT" pitchFamily="34" charset="0"/>
              </a:rPr>
              <a:t>Stel dat je de rijen nummert van 0 tot </a:t>
            </a:r>
            <a:r>
              <a:rPr lang="nl-NL" sz="2400" i="1">
                <a:latin typeface="Tw Cen MT" pitchFamily="34" charset="0"/>
              </a:rPr>
              <a:t>n</a:t>
            </a:r>
            <a:r>
              <a:rPr lang="nl-NL" sz="2400">
                <a:latin typeface="Tw Cen MT" pitchFamily="34" charset="0"/>
              </a:rPr>
              <a:t>-1. Bereken dan de middelpuntshoek </a:t>
            </a:r>
            <a:r>
              <a:rPr lang="nl-NL" sz="2400">
                <a:latin typeface="Tw Cen MT" pitchFamily="34" charset="0"/>
                <a:sym typeface="Mathematica1" pitchFamily="2" charset="2"/>
              </a:rPr>
              <a:t></a:t>
            </a:r>
            <a:r>
              <a:rPr lang="nl-NL" i="1">
                <a:latin typeface="Tw Cen MT" pitchFamily="34" charset="0"/>
                <a:sym typeface="Mathematica1" pitchFamily="2" charset="2"/>
              </a:rPr>
              <a:t>i</a:t>
            </a:r>
            <a:r>
              <a:rPr lang="nl-NL" sz="2400">
                <a:latin typeface="Tw Cen MT" pitchFamily="34" charset="0"/>
                <a:sym typeface="Mathematica1" pitchFamily="2" charset="2"/>
              </a:rPr>
              <a:t> naar de onderkant van rij </a:t>
            </a:r>
            <a:r>
              <a:rPr lang="nl-NL" sz="2400" i="1">
                <a:latin typeface="Tw Cen MT" pitchFamily="34" charset="0"/>
                <a:sym typeface="Mathematica1" pitchFamily="2" charset="2"/>
              </a:rPr>
              <a:t>i</a:t>
            </a:r>
            <a:r>
              <a:rPr lang="nl-NL" sz="2400">
                <a:latin typeface="Tw Cen MT" pitchFamily="34" charset="0"/>
                <a:sym typeface="Mathematica1" pitchFamily="2" charset="2"/>
              </a:rPr>
              <a:t>.</a:t>
            </a:r>
            <a:endParaRPr lang="nl-NL" sz="2400">
              <a:latin typeface="Tw Cen MT" pitchFamily="34" charset="0"/>
            </a:endParaRPr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7467600" cy="416718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2228" name="Picture 6" descr="http://www.swiss-miss.com/wp-content/uploads/legacy/photos/uncategorized/2007/12/12/zm_12665_2-480x4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84763"/>
            <a:ext cx="1662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427</TotalTime>
  <Words>402</Words>
  <Application>Microsoft Office PowerPoint</Application>
  <PresentationFormat>Diavoorstelling (4:3)</PresentationFormat>
  <Paragraphs>66</Paragraphs>
  <Slides>17</Slides>
  <Notes>16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Mediaan</vt:lpstr>
      <vt:lpstr>Equation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Luc</dc:creator>
  <cp:lastModifiedBy>Luc</cp:lastModifiedBy>
  <cp:revision>76</cp:revision>
  <dcterms:created xsi:type="dcterms:W3CDTF">2012-08-02T19:12:53Z</dcterms:created>
  <dcterms:modified xsi:type="dcterms:W3CDTF">2013-01-27T09:44:57Z</dcterms:modified>
</cp:coreProperties>
</file>